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4963" autoAdjust="0"/>
  </p:normalViewPr>
  <p:slideViewPr>
    <p:cSldViewPr snapToGrid="0">
      <p:cViewPr varScale="1">
        <p:scale>
          <a:sx n="55" d="100"/>
          <a:sy n="55" d="100"/>
        </p:scale>
        <p:origin x="13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7D531-A51F-446B-A0AD-B0DF329DDB23}" type="datetimeFigureOut">
              <a:rPr lang="en-US" smtClean="0"/>
              <a:t>4/18/2021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4BA61-AC4D-4667-9DA9-FEB35D8D8F10}" type="slidenum">
              <a:rPr lang="en-US" smtClean="0"/>
              <a:t>‹#›</a:t>
            </a:fld>
            <a:endParaRPr lang="en-US"/>
          </a:p>
        </p:txBody>
      </p:sp>
    </p:spTree>
    <p:extLst>
      <p:ext uri="{BB962C8B-B14F-4D97-AF65-F5344CB8AC3E}">
        <p14:creationId xmlns:p14="http://schemas.microsoft.com/office/powerpoint/2010/main" val="164172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Human resource managers are responsible for acting as a link between the employees and the management. Therefore, in most cases, they will be informed if there is sexual harassment at work. Presently, there has been increased cases of sexual harassment in the organizations, therefore, the human resource department needs to ensure that employees are safe. This presentation will focus on explaining sexual nuisance in the work environment and the effects of the act on the organization. Moreover, the presentation will also review the behaviors that are likely to cause a sexual nuisance as well as strategies for managers and victims when harassing occurs.</a:t>
            </a:r>
          </a:p>
          <a:p>
            <a:endParaRPr lang="en-US" dirty="0"/>
          </a:p>
        </p:txBody>
      </p:sp>
      <p:sp>
        <p:nvSpPr>
          <p:cNvPr id="4" name="Slide Number Placeholder 3"/>
          <p:cNvSpPr>
            <a:spLocks noGrp="1"/>
          </p:cNvSpPr>
          <p:nvPr>
            <p:ph type="sldNum" sz="quarter" idx="5"/>
          </p:nvPr>
        </p:nvSpPr>
        <p:spPr/>
        <p:txBody>
          <a:bodyPr/>
          <a:lstStyle/>
          <a:p>
            <a:fld id="{1384BA61-AC4D-4667-9DA9-FEB35D8D8F10}" type="slidenum">
              <a:rPr lang="en-US" smtClean="0"/>
              <a:t>2</a:t>
            </a:fld>
            <a:endParaRPr lang="en-US"/>
          </a:p>
        </p:txBody>
      </p:sp>
    </p:spTree>
    <p:extLst>
      <p:ext uri="{BB962C8B-B14F-4D97-AF65-F5344CB8AC3E}">
        <p14:creationId xmlns:p14="http://schemas.microsoft.com/office/powerpoint/2010/main" val="3763375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Victims face significant challenges when handling issues such as sexual nuisance behaviors in the workplace. Nevertheless, it is essential for a person to first understand that what they are passing through is sexual irritation. They can know by asking their friends and families who are not within the condition. Then when they realize the situation is sexual irritation, they need to start taking action immediately, by first informing the offender concerning the act. Some are approachable and can stop the behavior. however, when the behavior persists, they will need to report to the manager. Reporting should be first to ensure they do not find themselves in the situation of explaining why they did not complain early and the preserve the evidence, documents and occurrences of the events to be used in the case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Hamilton et al., 2019</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1384BA61-AC4D-4667-9DA9-FEB35D8D8F10}" type="slidenum">
              <a:rPr lang="en-US" smtClean="0"/>
              <a:t>11</a:t>
            </a:fld>
            <a:endParaRPr lang="en-US"/>
          </a:p>
        </p:txBody>
      </p:sp>
    </p:spTree>
    <p:extLst>
      <p:ext uri="{BB962C8B-B14F-4D97-AF65-F5344CB8AC3E}">
        <p14:creationId xmlns:p14="http://schemas.microsoft.com/office/powerpoint/2010/main" val="342631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summation, human resource managers play a critical role in the success of the organization because they help in the recruitment process, interviewing and hiring qualified workers.  Also, they act as a link between employees and management. Therefore, employees help in the success of the company goals because they work on accomplishing the tasks assigned to them in their job description. Nevertheless, sexual harassment being the undesirable sexual advance and request for sexual favors that make a person feel insulted and chastened, has affected the organizations immensely in terms of turnover, increased absenteeism and reduced productivity. Therefore, organizations need to develop appropriate strategies such as education to provide awareness to employees in recognizing sexual harassment behaviors. Also, effective policies need to be developed to stop sexual irritation in the workplace. </a:t>
            </a:r>
          </a:p>
          <a:p>
            <a:endParaRPr lang="en-US" dirty="0"/>
          </a:p>
        </p:txBody>
      </p:sp>
      <p:sp>
        <p:nvSpPr>
          <p:cNvPr id="4" name="Slide Number Placeholder 3"/>
          <p:cNvSpPr>
            <a:spLocks noGrp="1"/>
          </p:cNvSpPr>
          <p:nvPr>
            <p:ph type="sldNum" sz="quarter" idx="5"/>
          </p:nvPr>
        </p:nvSpPr>
        <p:spPr/>
        <p:txBody>
          <a:bodyPr/>
          <a:lstStyle/>
          <a:p>
            <a:fld id="{1384BA61-AC4D-4667-9DA9-FEB35D8D8F10}" type="slidenum">
              <a:rPr lang="en-US" smtClean="0"/>
              <a:t>12</a:t>
            </a:fld>
            <a:endParaRPr lang="en-US"/>
          </a:p>
        </p:txBody>
      </p:sp>
    </p:spTree>
    <p:extLst>
      <p:ext uri="{BB962C8B-B14F-4D97-AF65-F5344CB8AC3E}">
        <p14:creationId xmlns:p14="http://schemas.microsoft.com/office/powerpoint/2010/main" val="180254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Employees play a critical role in the success of the company. Therefore, they need to be protected and make feel secure in their job environment. For instance, employees ensure that they accomplish their duties based on the job description. This ensures the company attains its mission a goal. Also, they are responsible for protecting the company asses from misuse, waste and illegal use hence preventing the firm from unreasonable losses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Delić</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et al., 2017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Through attaining performance standards, the firm can deliver quality goods and services to its customers. Barring from the use of their position in getting underserved privileges is essential in upholding the companies’ values and attending training to get the awareness of the required control standards.</a:t>
            </a:r>
          </a:p>
          <a:p>
            <a:endParaRPr lang="en-US" dirty="0"/>
          </a:p>
        </p:txBody>
      </p:sp>
      <p:sp>
        <p:nvSpPr>
          <p:cNvPr id="4" name="Slide Number Placeholder 3"/>
          <p:cNvSpPr>
            <a:spLocks noGrp="1"/>
          </p:cNvSpPr>
          <p:nvPr>
            <p:ph type="sldNum" sz="quarter" idx="5"/>
          </p:nvPr>
        </p:nvSpPr>
        <p:spPr/>
        <p:txBody>
          <a:bodyPr/>
          <a:lstStyle/>
          <a:p>
            <a:fld id="{1384BA61-AC4D-4667-9DA9-FEB35D8D8F10}" type="slidenum">
              <a:rPr lang="en-US" smtClean="0"/>
              <a:t>3</a:t>
            </a:fld>
            <a:endParaRPr lang="en-US"/>
          </a:p>
        </p:txBody>
      </p:sp>
    </p:spTree>
    <p:extLst>
      <p:ext uri="{BB962C8B-B14F-4D97-AF65-F5344CB8AC3E}">
        <p14:creationId xmlns:p14="http://schemas.microsoft.com/office/powerpoint/2010/main" val="147800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sexual nuisance is behaviors that cause undesirable advances and demand of sexual needs that results in a person feeling insulted or humiliated.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Siuta</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&amp; Bergman (2019)</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claimed that sexual harassment favors can occur in different ways including physical conduct or verbal which in sexual nature. Moreover, the explanation of different sexual behaviors that are deemed illegal is illustrated by the Sexual Discrimination Act of 1984 in the United States of America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Siuta</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&amp; Bergman, 2019)</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Nevertheless, sexual harassment behaviors always occur regularly meaning that they do happen more than once. Also, all genders both men and women are vulnerable to sexual harassment because they can be victims. the victims can also come of the same sex. Although most gender that are victims of sexual harassment in the workplace are women, the offenders can be a customer, manager, coworker or supervisor. </a:t>
            </a:r>
          </a:p>
          <a:p>
            <a:endParaRPr lang="en-US" dirty="0"/>
          </a:p>
        </p:txBody>
      </p:sp>
      <p:sp>
        <p:nvSpPr>
          <p:cNvPr id="4" name="Slide Number Placeholder 3"/>
          <p:cNvSpPr>
            <a:spLocks noGrp="1"/>
          </p:cNvSpPr>
          <p:nvPr>
            <p:ph type="sldNum" sz="quarter" idx="5"/>
          </p:nvPr>
        </p:nvSpPr>
        <p:spPr/>
        <p:txBody>
          <a:bodyPr/>
          <a:lstStyle/>
          <a:p>
            <a:fld id="{1384BA61-AC4D-4667-9DA9-FEB35D8D8F10}" type="slidenum">
              <a:rPr lang="en-US" smtClean="0"/>
              <a:t>4</a:t>
            </a:fld>
            <a:endParaRPr lang="en-US"/>
          </a:p>
        </p:txBody>
      </p:sp>
    </p:spTree>
    <p:extLst>
      <p:ext uri="{BB962C8B-B14F-4D97-AF65-F5344CB8AC3E}">
        <p14:creationId xmlns:p14="http://schemas.microsoft.com/office/powerpoint/2010/main" val="3596361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individuals need to work in a proper workplace environment that will make them feel safe to be productive. However, when the organization culture is sexually pervaded it is regarded as unsafe and hostile for employees. several behaviors can make one realize if the environment is sexually pervaded for instance, when individuals are requested for sex. Sex requires an intimate thing thus cannot be demanded by everyone. Also, some people can receive unambiguous images such as pictures of people without clothes. Also, pressure for dates with a workmate or supervisor makes an individual suspicious of their intentions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Cortina &amp;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Areguin</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2020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Another behavior is deliberate touching or pinching and offering suggestive comments and offensive hokes.</a:t>
            </a:r>
          </a:p>
          <a:p>
            <a:endParaRPr lang="en-US" dirty="0"/>
          </a:p>
        </p:txBody>
      </p:sp>
      <p:sp>
        <p:nvSpPr>
          <p:cNvPr id="4" name="Slide Number Placeholder 3"/>
          <p:cNvSpPr>
            <a:spLocks noGrp="1"/>
          </p:cNvSpPr>
          <p:nvPr>
            <p:ph type="sldNum" sz="quarter" idx="5"/>
          </p:nvPr>
        </p:nvSpPr>
        <p:spPr/>
        <p:txBody>
          <a:bodyPr/>
          <a:lstStyle/>
          <a:p>
            <a:fld id="{1384BA61-AC4D-4667-9DA9-FEB35D8D8F10}" type="slidenum">
              <a:rPr lang="en-US" smtClean="0"/>
              <a:t>5</a:t>
            </a:fld>
            <a:endParaRPr lang="en-US"/>
          </a:p>
        </p:txBody>
      </p:sp>
    </p:spTree>
    <p:extLst>
      <p:ext uri="{BB962C8B-B14F-4D97-AF65-F5344CB8AC3E}">
        <p14:creationId xmlns:p14="http://schemas.microsoft.com/office/powerpoint/2010/main" val="324383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Human resource managers pass through a significant challenge when performing the recruitment and promotion roles in the organization. Nevertheless, although some employees are always willing to give themselves out to be exploited sexually for the job offer, in most cases the managers and supervisors are the ones to harass them sexually.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Siuta</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&amp; Bergman (2019)</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claimed that quid pro quo harassment involves the manager demanding sex to provide favors to the individual. Some favors include employment or promotion or fire because they have the power. Also, an antagonistic working ecosystem affects employee production because most of them are faced with a pattern of repeatedly undesirable behaviors. For example, they are sent pornographic videos, given suggestive commends and are delayed physically.</a:t>
            </a:r>
          </a:p>
          <a:p>
            <a:endParaRPr lang="en-US" dirty="0"/>
          </a:p>
        </p:txBody>
      </p:sp>
      <p:sp>
        <p:nvSpPr>
          <p:cNvPr id="4" name="Slide Number Placeholder 3"/>
          <p:cNvSpPr>
            <a:spLocks noGrp="1"/>
          </p:cNvSpPr>
          <p:nvPr>
            <p:ph type="sldNum" sz="quarter" idx="5"/>
          </p:nvPr>
        </p:nvSpPr>
        <p:spPr/>
        <p:txBody>
          <a:bodyPr/>
          <a:lstStyle/>
          <a:p>
            <a:fld id="{1384BA61-AC4D-4667-9DA9-FEB35D8D8F10}" type="slidenum">
              <a:rPr lang="en-US" smtClean="0"/>
              <a:t>6</a:t>
            </a:fld>
            <a:endParaRPr lang="en-US"/>
          </a:p>
        </p:txBody>
      </p:sp>
    </p:spTree>
    <p:extLst>
      <p:ext uri="{BB962C8B-B14F-4D97-AF65-F5344CB8AC3E}">
        <p14:creationId xmlns:p14="http://schemas.microsoft.com/office/powerpoint/2010/main" val="361343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 stated earlier, employees play a vital role in the organization success. Therefore, when they pass through an unfriendly working environment that is accompanied by sexual harassment they will tend to be less productive and increase the rate of absenteeism. Absenteeism is brought by workers feeling disconnected from their job and no longer have peace while working. This absenteeism results in reduced productivity as in most cases an employee is not at work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Hersch, 2018</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Also, sexual harassment in the job environment destroys teamwork in the company, especially where it is between coworkers and supervisors with employees. when employees are overwhelmed, they will tend to quit their jobs or resign causing a high turnover.  This destroys the company reputation which makes them have problems in the recruiting process. </a:t>
            </a:r>
          </a:p>
          <a:p>
            <a:endParaRPr lang="en-US" dirty="0"/>
          </a:p>
        </p:txBody>
      </p:sp>
      <p:sp>
        <p:nvSpPr>
          <p:cNvPr id="4" name="Slide Number Placeholder 3"/>
          <p:cNvSpPr>
            <a:spLocks noGrp="1"/>
          </p:cNvSpPr>
          <p:nvPr>
            <p:ph type="sldNum" sz="quarter" idx="5"/>
          </p:nvPr>
        </p:nvSpPr>
        <p:spPr/>
        <p:txBody>
          <a:bodyPr/>
          <a:lstStyle/>
          <a:p>
            <a:fld id="{1384BA61-AC4D-4667-9DA9-FEB35D8D8F10}" type="slidenum">
              <a:rPr lang="en-US" smtClean="0"/>
              <a:t>7</a:t>
            </a:fld>
            <a:endParaRPr lang="en-US"/>
          </a:p>
        </p:txBody>
      </p:sp>
    </p:spTree>
    <p:extLst>
      <p:ext uri="{BB962C8B-B14F-4D97-AF65-F5344CB8AC3E}">
        <p14:creationId xmlns:p14="http://schemas.microsoft.com/office/powerpoint/2010/main" val="346488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All employees need to have proper prevention methods of handling sexual aggressive behaviors when they happen in their workplace. It is always challenging for individuals to speak out, however, one way is offering appropriate education to workers. Education training will enable them to recognize the unsuitable behaviors within their job places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Siuta</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&amp; Bergman, 2019</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Then they will need to realize the reason for sexual aggression occurring because some men think that women are a competition in the workplace. Besides, selecting the right resource individual to inform about harassment is essential. The right person needs to be neutral and can listen and counsel effectively. Then assess the present working environment to identify the signs of sexual harassment and utilize anti-sexual nuisance policies to counter the problem.</a:t>
            </a:r>
          </a:p>
          <a:p>
            <a:endParaRPr lang="en-US" dirty="0"/>
          </a:p>
        </p:txBody>
      </p:sp>
      <p:sp>
        <p:nvSpPr>
          <p:cNvPr id="4" name="Slide Number Placeholder 3"/>
          <p:cNvSpPr>
            <a:spLocks noGrp="1"/>
          </p:cNvSpPr>
          <p:nvPr>
            <p:ph type="sldNum" sz="quarter" idx="5"/>
          </p:nvPr>
        </p:nvSpPr>
        <p:spPr/>
        <p:txBody>
          <a:bodyPr/>
          <a:lstStyle/>
          <a:p>
            <a:fld id="{1384BA61-AC4D-4667-9DA9-FEB35D8D8F10}" type="slidenum">
              <a:rPr lang="en-US" smtClean="0"/>
              <a:t>8</a:t>
            </a:fld>
            <a:endParaRPr lang="en-US"/>
          </a:p>
        </p:txBody>
      </p:sp>
    </p:spTree>
    <p:extLst>
      <p:ext uri="{BB962C8B-B14F-4D97-AF65-F5344CB8AC3E}">
        <p14:creationId xmlns:p14="http://schemas.microsoft.com/office/powerpoint/2010/main" val="314425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Several countries and organizations have developed suitable policies that will handle the issue of sexual aggression behaviors. However, not all policies are effective because they do not contain the elements that will ensure they operate efficiently. Some elements include providing a vibrant definition of terms. A policy is something that must be followed when the events have happened, therefore, clear definitions must be present. Then the policy should take the individuals to the neutral party for fairness and deliver a declaration that the type of behavior cannot be tolerated in the country or company. Finally, is to provide efficient resolution strategies to be followed and also, outlines consequences of the offender to pass through after the offence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Can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1384BA61-AC4D-4667-9DA9-FEB35D8D8F10}" type="slidenum">
              <a:rPr lang="en-US" smtClean="0"/>
              <a:t>9</a:t>
            </a:fld>
            <a:endParaRPr lang="en-US"/>
          </a:p>
        </p:txBody>
      </p:sp>
    </p:spTree>
    <p:extLst>
      <p:ext uri="{BB962C8B-B14F-4D97-AF65-F5344CB8AC3E}">
        <p14:creationId xmlns:p14="http://schemas.microsoft.com/office/powerpoint/2010/main" val="3563073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Human resource managers are responsible for ensuring employees safety in the workplace.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Hamilton et al. (2019</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stated that if any individuals in the management team had information in sexually aggressive behaviors, the firm will be held accountable for the emerging lawsuits. Also, EEOC provides directives for the organizations to take appropriate solutions to stop sexual harassments in their operations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Hamilton et al., 2019</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The first step the manager needs to do when presented with the case of sexual aggressive behaviors is to perform investigations as soon as possible, then inspire the victim to challenge the perpetrator. The reason for this is to ease the issue or realize its intentions if they were claims. Finally, is to safeguard the confidentiality of both offender and victim.</a:t>
            </a:r>
          </a:p>
          <a:p>
            <a:endParaRPr lang="en-US" dirty="0"/>
          </a:p>
        </p:txBody>
      </p:sp>
      <p:sp>
        <p:nvSpPr>
          <p:cNvPr id="4" name="Slide Number Placeholder 3"/>
          <p:cNvSpPr>
            <a:spLocks noGrp="1"/>
          </p:cNvSpPr>
          <p:nvPr>
            <p:ph type="sldNum" sz="quarter" idx="5"/>
          </p:nvPr>
        </p:nvSpPr>
        <p:spPr/>
        <p:txBody>
          <a:bodyPr/>
          <a:lstStyle/>
          <a:p>
            <a:fld id="{1384BA61-AC4D-4667-9DA9-FEB35D8D8F10}" type="slidenum">
              <a:rPr lang="en-US" smtClean="0"/>
              <a:t>10</a:t>
            </a:fld>
            <a:endParaRPr lang="en-US"/>
          </a:p>
        </p:txBody>
      </p:sp>
    </p:spTree>
    <p:extLst>
      <p:ext uri="{BB962C8B-B14F-4D97-AF65-F5344CB8AC3E}">
        <p14:creationId xmlns:p14="http://schemas.microsoft.com/office/powerpoint/2010/main" val="387508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F40CA3-CF54-4178-A46A-AC65E7A9D904}"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3D077-3BC1-4737-B4A9-2110BF420ABD}" type="slidenum">
              <a:rPr lang="en-US" smtClean="0"/>
              <a:t>‹#›</a:t>
            </a:fld>
            <a:endParaRPr lang="en-US"/>
          </a:p>
        </p:txBody>
      </p:sp>
    </p:spTree>
    <p:extLst>
      <p:ext uri="{BB962C8B-B14F-4D97-AF65-F5344CB8AC3E}">
        <p14:creationId xmlns:p14="http://schemas.microsoft.com/office/powerpoint/2010/main" val="198584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40CA3-CF54-4178-A46A-AC65E7A9D904}"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3D077-3BC1-4737-B4A9-2110BF420ABD}" type="slidenum">
              <a:rPr lang="en-US" smtClean="0"/>
              <a:t>‹#›</a:t>
            </a:fld>
            <a:endParaRPr lang="en-US"/>
          </a:p>
        </p:txBody>
      </p:sp>
    </p:spTree>
    <p:extLst>
      <p:ext uri="{BB962C8B-B14F-4D97-AF65-F5344CB8AC3E}">
        <p14:creationId xmlns:p14="http://schemas.microsoft.com/office/powerpoint/2010/main" val="68724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40CA3-CF54-4178-A46A-AC65E7A9D904}"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3D077-3BC1-4737-B4A9-2110BF420AB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74265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40CA3-CF54-4178-A46A-AC65E7A9D904}"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3D077-3BC1-4737-B4A9-2110BF420ABD}" type="slidenum">
              <a:rPr lang="en-US" smtClean="0"/>
              <a:t>‹#›</a:t>
            </a:fld>
            <a:endParaRPr lang="en-US"/>
          </a:p>
        </p:txBody>
      </p:sp>
    </p:spTree>
    <p:extLst>
      <p:ext uri="{BB962C8B-B14F-4D97-AF65-F5344CB8AC3E}">
        <p14:creationId xmlns:p14="http://schemas.microsoft.com/office/powerpoint/2010/main" val="3924343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40CA3-CF54-4178-A46A-AC65E7A9D904}"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3D077-3BC1-4737-B4A9-2110BF420AB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0717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40CA3-CF54-4178-A46A-AC65E7A9D904}"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3D077-3BC1-4737-B4A9-2110BF420ABD}" type="slidenum">
              <a:rPr lang="en-US" smtClean="0"/>
              <a:t>‹#›</a:t>
            </a:fld>
            <a:endParaRPr lang="en-US"/>
          </a:p>
        </p:txBody>
      </p:sp>
    </p:spTree>
    <p:extLst>
      <p:ext uri="{BB962C8B-B14F-4D97-AF65-F5344CB8AC3E}">
        <p14:creationId xmlns:p14="http://schemas.microsoft.com/office/powerpoint/2010/main" val="3571426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40CA3-CF54-4178-A46A-AC65E7A9D904}"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3D077-3BC1-4737-B4A9-2110BF420ABD}" type="slidenum">
              <a:rPr lang="en-US" smtClean="0"/>
              <a:t>‹#›</a:t>
            </a:fld>
            <a:endParaRPr lang="en-US"/>
          </a:p>
        </p:txBody>
      </p:sp>
    </p:spTree>
    <p:extLst>
      <p:ext uri="{BB962C8B-B14F-4D97-AF65-F5344CB8AC3E}">
        <p14:creationId xmlns:p14="http://schemas.microsoft.com/office/powerpoint/2010/main" val="594711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40CA3-CF54-4178-A46A-AC65E7A9D904}"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3D077-3BC1-4737-B4A9-2110BF420ABD}" type="slidenum">
              <a:rPr lang="en-US" smtClean="0"/>
              <a:t>‹#›</a:t>
            </a:fld>
            <a:endParaRPr lang="en-US"/>
          </a:p>
        </p:txBody>
      </p:sp>
    </p:spTree>
    <p:extLst>
      <p:ext uri="{BB962C8B-B14F-4D97-AF65-F5344CB8AC3E}">
        <p14:creationId xmlns:p14="http://schemas.microsoft.com/office/powerpoint/2010/main" val="304684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F40CA3-CF54-4178-A46A-AC65E7A9D904}"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3D077-3BC1-4737-B4A9-2110BF420ABD}" type="slidenum">
              <a:rPr lang="en-US" smtClean="0"/>
              <a:t>‹#›</a:t>
            </a:fld>
            <a:endParaRPr lang="en-US"/>
          </a:p>
        </p:txBody>
      </p:sp>
    </p:spTree>
    <p:extLst>
      <p:ext uri="{BB962C8B-B14F-4D97-AF65-F5344CB8AC3E}">
        <p14:creationId xmlns:p14="http://schemas.microsoft.com/office/powerpoint/2010/main" val="276685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F40CA3-CF54-4178-A46A-AC65E7A9D904}"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3D077-3BC1-4737-B4A9-2110BF420ABD}" type="slidenum">
              <a:rPr lang="en-US" smtClean="0"/>
              <a:t>‹#›</a:t>
            </a:fld>
            <a:endParaRPr lang="en-US"/>
          </a:p>
        </p:txBody>
      </p:sp>
    </p:spTree>
    <p:extLst>
      <p:ext uri="{BB962C8B-B14F-4D97-AF65-F5344CB8AC3E}">
        <p14:creationId xmlns:p14="http://schemas.microsoft.com/office/powerpoint/2010/main" val="100576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F40CA3-CF54-4178-A46A-AC65E7A9D904}"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3D077-3BC1-4737-B4A9-2110BF420ABD}" type="slidenum">
              <a:rPr lang="en-US" smtClean="0"/>
              <a:t>‹#›</a:t>
            </a:fld>
            <a:endParaRPr lang="en-US"/>
          </a:p>
        </p:txBody>
      </p:sp>
    </p:spTree>
    <p:extLst>
      <p:ext uri="{BB962C8B-B14F-4D97-AF65-F5344CB8AC3E}">
        <p14:creationId xmlns:p14="http://schemas.microsoft.com/office/powerpoint/2010/main" val="233918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F40CA3-CF54-4178-A46A-AC65E7A9D904}" type="datetimeFigureOut">
              <a:rPr lang="en-US" smtClean="0"/>
              <a:t>4/18/2021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B3D077-3BC1-4737-B4A9-2110BF420ABD}" type="slidenum">
              <a:rPr lang="en-US" smtClean="0"/>
              <a:t>‹#›</a:t>
            </a:fld>
            <a:endParaRPr lang="en-US"/>
          </a:p>
        </p:txBody>
      </p:sp>
    </p:spTree>
    <p:extLst>
      <p:ext uri="{BB962C8B-B14F-4D97-AF65-F5344CB8AC3E}">
        <p14:creationId xmlns:p14="http://schemas.microsoft.com/office/powerpoint/2010/main" val="9298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F40CA3-CF54-4178-A46A-AC65E7A9D904}" type="datetimeFigureOut">
              <a:rPr lang="en-US" smtClean="0"/>
              <a:t>4/18/2021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B3D077-3BC1-4737-B4A9-2110BF420ABD}" type="slidenum">
              <a:rPr lang="en-US" smtClean="0"/>
              <a:t>‹#›</a:t>
            </a:fld>
            <a:endParaRPr lang="en-US"/>
          </a:p>
        </p:txBody>
      </p:sp>
    </p:spTree>
    <p:extLst>
      <p:ext uri="{BB962C8B-B14F-4D97-AF65-F5344CB8AC3E}">
        <p14:creationId xmlns:p14="http://schemas.microsoft.com/office/powerpoint/2010/main" val="2496241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40CA3-CF54-4178-A46A-AC65E7A9D904}" type="datetimeFigureOut">
              <a:rPr lang="en-US" smtClean="0"/>
              <a:t>4/18/2021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3D077-3BC1-4737-B4A9-2110BF420ABD}" type="slidenum">
              <a:rPr lang="en-US" smtClean="0"/>
              <a:t>‹#›</a:t>
            </a:fld>
            <a:endParaRPr lang="en-US"/>
          </a:p>
        </p:txBody>
      </p:sp>
    </p:spTree>
    <p:extLst>
      <p:ext uri="{BB962C8B-B14F-4D97-AF65-F5344CB8AC3E}">
        <p14:creationId xmlns:p14="http://schemas.microsoft.com/office/powerpoint/2010/main" val="277456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F40CA3-CF54-4178-A46A-AC65E7A9D904}"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3D077-3BC1-4737-B4A9-2110BF420ABD}" type="slidenum">
              <a:rPr lang="en-US" smtClean="0"/>
              <a:t>‹#›</a:t>
            </a:fld>
            <a:endParaRPr lang="en-US"/>
          </a:p>
        </p:txBody>
      </p:sp>
    </p:spTree>
    <p:extLst>
      <p:ext uri="{BB962C8B-B14F-4D97-AF65-F5344CB8AC3E}">
        <p14:creationId xmlns:p14="http://schemas.microsoft.com/office/powerpoint/2010/main" val="424521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F40CA3-CF54-4178-A46A-AC65E7A9D904}"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3D077-3BC1-4737-B4A9-2110BF420ABD}" type="slidenum">
              <a:rPr lang="en-US" smtClean="0"/>
              <a:t>‹#›</a:t>
            </a:fld>
            <a:endParaRPr lang="en-US"/>
          </a:p>
        </p:txBody>
      </p:sp>
    </p:spTree>
    <p:extLst>
      <p:ext uri="{BB962C8B-B14F-4D97-AF65-F5344CB8AC3E}">
        <p14:creationId xmlns:p14="http://schemas.microsoft.com/office/powerpoint/2010/main" val="367184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F40CA3-CF54-4178-A46A-AC65E7A9D904}" type="datetimeFigureOut">
              <a:rPr lang="en-US" smtClean="0"/>
              <a:t>4/18/2021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FB3D077-3BC1-4737-B4A9-2110BF420ABD}" type="slidenum">
              <a:rPr lang="en-US" smtClean="0"/>
              <a:t>‹#›</a:t>
            </a:fld>
            <a:endParaRPr lang="en-US"/>
          </a:p>
        </p:txBody>
      </p:sp>
    </p:spTree>
    <p:extLst>
      <p:ext uri="{BB962C8B-B14F-4D97-AF65-F5344CB8AC3E}">
        <p14:creationId xmlns:p14="http://schemas.microsoft.com/office/powerpoint/2010/main" val="2561110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heatlantic.com/business/archive/2017/11/organizations-sexual-harassment/54670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thenewdaily.com.au/finance/work/2018/01/19/what-is-workplace-sexual-harassmen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knowledge.wharton.upenn.edu/article/can-firms-prevent-sexual-harassm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106E-78FE-400D-AE9A-89C44C4B4026}"/>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Sexual Harassment in Workplace</a:t>
            </a:r>
          </a:p>
        </p:txBody>
      </p:sp>
      <p:sp>
        <p:nvSpPr>
          <p:cNvPr id="3" name="Subtitle 2">
            <a:extLst>
              <a:ext uri="{FF2B5EF4-FFF2-40B4-BE49-F238E27FC236}">
                <a16:creationId xmlns:a16="http://schemas.microsoft.com/office/drawing/2014/main" id="{EDF1D410-E4ED-4E3B-A37C-BC2E5F0E950C}"/>
              </a:ext>
            </a:extLst>
          </p:cNvPr>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Student’s Name</a:t>
            </a:r>
          </a:p>
          <a:p>
            <a:r>
              <a:rPr lang="en-US" dirty="0">
                <a:latin typeface="Times New Roman" panose="02020603050405020304" pitchFamily="18" charset="0"/>
                <a:cs typeface="Times New Roman" panose="02020603050405020304" pitchFamily="18" charset="0"/>
              </a:rPr>
              <a:t>Institutional Affiliations</a:t>
            </a:r>
          </a:p>
        </p:txBody>
      </p:sp>
    </p:spTree>
    <p:extLst>
      <p:ext uri="{BB962C8B-B14F-4D97-AF65-F5344CB8AC3E}">
        <p14:creationId xmlns:p14="http://schemas.microsoft.com/office/powerpoint/2010/main" val="784252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78F1-6BD2-49D3-8B4B-B5A54200DF37}"/>
              </a:ext>
            </a:extLst>
          </p:cNvPr>
          <p:cNvSpPr>
            <a:spLocks noGrp="1"/>
          </p:cNvSpPr>
          <p:nvPr>
            <p:ph type="title"/>
          </p:nvPr>
        </p:nvSpPr>
        <p:spPr/>
        <p:txBody>
          <a:bodyPr>
            <a:normAutofit fontScale="90000"/>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Manager’s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Strategies </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of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Responding </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to the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Situation</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0AA5400-CC6A-4E19-AFC2-9557088F2222}"/>
              </a:ext>
            </a:extLst>
          </p:cNvPr>
          <p:cNvSpPr>
            <a:spLocks noGrp="1"/>
          </p:cNvSpPr>
          <p:nvPr>
            <p:ph idx="1"/>
          </p:nvPr>
        </p:nvSpPr>
        <p:spPr/>
        <p:txBody>
          <a:bodyPr>
            <a:normAutofit fontScale="92500" lnSpcReduction="20000"/>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firm is responsible for the case presented to the court if the manager knew of sexual harassment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Hamilton et al., 2019</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Equal employment opportunity commission (EEOC) directs the company to take action in stopping sexual behaviors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Hamilton et al., 2019</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managers need to take investigations immediately after receiving the case</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Inspire the victim to provoke the offender</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Safeguards the privacy of the victim and offender</a:t>
            </a:r>
          </a:p>
          <a:p>
            <a:endParaRPr lang="en-US" dirty="0"/>
          </a:p>
        </p:txBody>
      </p:sp>
    </p:spTree>
    <p:extLst>
      <p:ext uri="{BB962C8B-B14F-4D97-AF65-F5344CB8AC3E}">
        <p14:creationId xmlns:p14="http://schemas.microsoft.com/office/powerpoint/2010/main" val="397300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0B51A-D653-40D2-9F98-8B586DA0CB49}"/>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Victim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Strategies</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5F4E574-0A92-4FBC-83BA-DB53304F58C7}"/>
              </a:ext>
            </a:extLst>
          </p:cNvPr>
          <p:cNvSpPr>
            <a:spLocks noGrp="1"/>
          </p:cNvSpPr>
          <p:nvPr>
            <p:ph idx="1"/>
          </p:nvPr>
        </p:nvSpPr>
        <p:spPr/>
        <p:txBody>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Workers need to understand first they are experiencing sexual harassment</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Talk with the offender first</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no change, report to the human resource manager</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Do not wait too long before complaining about the incident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Hamilton et al., 2019</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Preserve evidence and occurrences of the case</a:t>
            </a:r>
          </a:p>
          <a:p>
            <a:endParaRPr lang="en-US" dirty="0"/>
          </a:p>
        </p:txBody>
      </p:sp>
    </p:spTree>
    <p:extLst>
      <p:ext uri="{BB962C8B-B14F-4D97-AF65-F5344CB8AC3E}">
        <p14:creationId xmlns:p14="http://schemas.microsoft.com/office/powerpoint/2010/main" val="4248413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977F-2714-4755-AE8F-FF6D4585D467}"/>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Conclusion</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5D385FE-AC18-41F1-BE4B-7FFA720DE631}"/>
              </a:ext>
            </a:extLst>
          </p:cNvPr>
          <p:cNvSpPr>
            <a:spLocks noGrp="1"/>
          </p:cNvSpPr>
          <p:nvPr>
            <p:ph idx="1"/>
          </p:nvPr>
        </p:nvSpPr>
        <p:spPr/>
        <p:txBody>
          <a:bodyPr>
            <a:normAutofit fontScale="85000" lnSpcReduction="10000"/>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Human resource managers are responsible for recruiting, hiring and acting as a link between management and employees</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Employees are essential in helping achieve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organisational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goals</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Sexual harassment is significant and can cause a turnover, reduced productivity and absenteeism</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company should develop appropriate strategies such as education to help protect employees</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Human resource managers should develop effective policies to stop sexual harassment in the organization</a:t>
            </a:r>
          </a:p>
          <a:p>
            <a:endParaRPr lang="en-US" dirty="0"/>
          </a:p>
        </p:txBody>
      </p:sp>
    </p:spTree>
    <p:extLst>
      <p:ext uri="{BB962C8B-B14F-4D97-AF65-F5344CB8AC3E}">
        <p14:creationId xmlns:p14="http://schemas.microsoft.com/office/powerpoint/2010/main" val="882446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B26E-7974-49E5-925D-C2EB3801E156}"/>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6B6FFA38-8C06-49A3-9F12-8B0331E445F6}"/>
              </a:ext>
            </a:extLst>
          </p:cNvPr>
          <p:cNvSpPr>
            <a:spLocks noGrp="1"/>
          </p:cNvSpPr>
          <p:nvPr>
            <p:ph idx="1"/>
          </p:nvPr>
        </p:nvSpPr>
        <p:spPr/>
        <p:txBody>
          <a:bodyPr>
            <a:normAutofit fontScale="85000" lnSpcReduction="20000"/>
          </a:bodyPr>
          <a:lstStyle/>
          <a:p>
            <a:pPr marL="0" marR="0">
              <a:lnSpc>
                <a:spcPct val="200000"/>
              </a:lnSpc>
              <a:spcBef>
                <a:spcPts val="0"/>
              </a:spcBef>
              <a:spcAft>
                <a:spcPts val="800"/>
              </a:spcAf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Can, H. C. Sexual Harassment in the Workplace.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Cortina, L. M., &amp;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Areguin</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A. (2020). Putting People Down and Pushing Them Out: Sexual Harassment in the Workplace.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Annual Review of Organizational Psychology and Organizational Behavior</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8</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Cooper, M. (2017). The 3 things that make organizations more prone to sexual harassment.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https://www.theatlantic.com/business/archive/2017/11/organizations-sexual-harassment/546707/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200000"/>
              </a:lnSpc>
              <a:spcBef>
                <a:spcPts val="0"/>
              </a:spcBef>
              <a:spcAft>
                <a:spcPts val="800"/>
              </a:spcAft>
            </a:pP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Delić</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Slåtten</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T.,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Milić</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Marjanović</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U., &amp;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Vulanović</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(2017). Fostering learning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organisation</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in the transitional economy–the role of authentic leadership and employee affective commitment.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International Journal of Quality and Service Sciences</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01968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D1847-4EC5-42DF-BBA7-D30C6AD2CECB}"/>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Cont.</a:t>
            </a:r>
            <a:endParaRPr lang="en-US" dirty="0"/>
          </a:p>
        </p:txBody>
      </p:sp>
      <p:sp>
        <p:nvSpPr>
          <p:cNvPr id="3" name="Content Placeholder 2">
            <a:extLst>
              <a:ext uri="{FF2B5EF4-FFF2-40B4-BE49-F238E27FC236}">
                <a16:creationId xmlns:a16="http://schemas.microsoft.com/office/drawing/2014/main" id="{9F571BF5-5294-45E7-85A4-D0AFE546CD93}"/>
              </a:ext>
            </a:extLst>
          </p:cNvPr>
          <p:cNvSpPr>
            <a:spLocks noGrp="1"/>
          </p:cNvSpPr>
          <p:nvPr>
            <p:ph idx="1"/>
          </p:nvPr>
        </p:nvSpPr>
        <p:spPr/>
        <p:txBody>
          <a:bodyPr>
            <a:normAutofit fontScale="92500" lnSpcReduction="10000"/>
          </a:bodyPr>
          <a:lstStyle/>
          <a:p>
            <a:pPr marL="0">
              <a:lnSpc>
                <a:spcPct val="200000"/>
              </a:lnSpc>
              <a:spcBef>
                <a:spcPts val="0"/>
              </a:spcBef>
              <a:spcAft>
                <a:spcPts val="800"/>
              </a:spcAf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Guthrie, S. (2019). This is what constitutes sexual harassment in the workplace.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https://thenewdaily.com.au/finance/work/2018/01/19/what-is-workplace-sexual-harassment/</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a:lnSpc>
                <a:spcPct val="200000"/>
              </a:lnSpc>
              <a:spcBef>
                <a:spcPts val="0"/>
              </a:spcBef>
              <a:spcAft>
                <a:spcPts val="800"/>
              </a:spcAf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Hamilton, K. M.,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Snoeyink</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J., &amp; Martinez, L. R. (2019). Blurred lines: How to approach sexual harassment training when sexual harassment isn’t always about sex.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Industrial and Organizational Psychology</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12</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(3), 345-349.</a:t>
            </a:r>
          </a:p>
          <a:p>
            <a:pPr marL="0" marR="0">
              <a:lnSpc>
                <a:spcPct val="200000"/>
              </a:lnSpc>
              <a:spcBef>
                <a:spcPts val="0"/>
              </a:spcBef>
              <a:spcAft>
                <a:spcPts val="800"/>
              </a:spcAf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Hersch, J. (2018). Valuing the risk of workplace sexual harassment.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Journal of Risk and Uncertainty</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57</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 111-131.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82391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C889-FCD2-4CD4-A0A6-D62C010D5EA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 Cont.</a:t>
            </a:r>
            <a:endParaRPr lang="en-US" dirty="0"/>
          </a:p>
        </p:txBody>
      </p:sp>
      <p:sp>
        <p:nvSpPr>
          <p:cNvPr id="3" name="Content Placeholder 2">
            <a:extLst>
              <a:ext uri="{FF2B5EF4-FFF2-40B4-BE49-F238E27FC236}">
                <a16:creationId xmlns:a16="http://schemas.microsoft.com/office/drawing/2014/main" id="{BBD8005E-B1BA-4AF7-890C-650ADDA6552B}"/>
              </a:ext>
            </a:extLst>
          </p:cNvPr>
          <p:cNvSpPr>
            <a:spLocks noGrp="1"/>
          </p:cNvSpPr>
          <p:nvPr>
            <p:ph idx="1"/>
          </p:nvPr>
        </p:nvSpPr>
        <p:spPr/>
        <p:txBody>
          <a:bodyPr/>
          <a:lstStyle/>
          <a:p>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Siuta</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R. L., &amp; Bergman, M. E. (2019). Sexual harassment in the workplace. In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Oxford Research Encyclopedia of Business and Management</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Wharton University (2017)</a:t>
            </a:r>
            <a:r>
              <a:rPr lang="en-US" dirty="0">
                <a:solidFill>
                  <a:srgbClr val="222222"/>
                </a:solidFill>
                <a:latin typeface="Times New Roman" panose="02020603050405020304" pitchFamily="18" charset="0"/>
                <a:cs typeface="Times New Roman" panose="02020603050405020304" pitchFamily="18" charset="0"/>
              </a:rPr>
              <a:t>. What can Firms do to prevent sexual harassment? </a:t>
            </a:r>
            <a:r>
              <a:rPr lang="en-US" dirty="0">
                <a:solidFill>
                  <a:srgbClr val="222222"/>
                </a:solidFill>
                <a:latin typeface="Times New Roman" panose="02020603050405020304" pitchFamily="18" charset="0"/>
                <a:cs typeface="Times New Roman" panose="02020603050405020304" pitchFamily="18" charset="0"/>
                <a:hlinkClick r:id="rId2"/>
              </a:rPr>
              <a:t>https://knowledge.wharton.upenn.edu/article/can-firms-prevent-sexual-harassment/</a:t>
            </a:r>
            <a:r>
              <a:rPr lang="en-US" dirty="0">
                <a:solidFill>
                  <a:srgbClr val="222222"/>
                </a:solidFill>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24905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9B4E-85B5-4BCE-87DB-C383DD8E3C25}"/>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Introduction</a:t>
            </a:r>
            <a:r>
              <a:rPr lang="en-US" dirty="0"/>
              <a:t> </a:t>
            </a:r>
          </a:p>
        </p:txBody>
      </p:sp>
      <p:sp>
        <p:nvSpPr>
          <p:cNvPr id="3" name="Content Placeholder 2">
            <a:extLst>
              <a:ext uri="{FF2B5EF4-FFF2-40B4-BE49-F238E27FC236}">
                <a16:creationId xmlns:a16="http://schemas.microsoft.com/office/drawing/2014/main" id="{DAF0D9A6-FF89-4C3A-87FF-8E24FC0E6701}"/>
              </a:ext>
            </a:extLst>
          </p:cNvPr>
          <p:cNvSpPr>
            <a:spLocks noGrp="1"/>
          </p:cNvSpPr>
          <p:nvPr>
            <p:ph idx="1"/>
          </p:nvPr>
        </p:nvSpPr>
        <p:spPr/>
        <p:txBody>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Sexual harassment is more prevalent in the workplace </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Human resource managers need to ensure employees are safe</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presentation examines sexual aggravation in the workplace</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Effects of sexual harassment on the organization</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Present strategies for human resource managers and victims when harassment occurs</a:t>
            </a:r>
          </a:p>
          <a:p>
            <a:endParaRPr lang="en-US" dirty="0"/>
          </a:p>
        </p:txBody>
      </p:sp>
    </p:spTree>
    <p:extLst>
      <p:ext uri="{BB962C8B-B14F-4D97-AF65-F5344CB8AC3E}">
        <p14:creationId xmlns:p14="http://schemas.microsoft.com/office/powerpoint/2010/main" val="340750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5AE6-6E59-4113-8E55-DD8908282A50}"/>
              </a:ext>
            </a:extLst>
          </p:cNvPr>
          <p:cNvSpPr>
            <a:spLocks noGrp="1"/>
          </p:cNvSpPr>
          <p:nvPr>
            <p:ph type="title"/>
          </p:nvPr>
        </p:nvSpPr>
        <p:spPr/>
        <p:txBody>
          <a:bodyPr>
            <a:normAutofit fontScale="90000"/>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Role of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Employees </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in the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Organization</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4E49CAD-C4B7-4838-AFA7-CEF79A6B982D}"/>
              </a:ext>
            </a:extLst>
          </p:cNvPr>
          <p:cNvSpPr>
            <a:spLocks noGrp="1"/>
          </p:cNvSpPr>
          <p:nvPr>
            <p:ph idx="1"/>
          </p:nvPr>
        </p:nvSpPr>
        <p:spPr/>
        <p:txBody>
          <a:bodyPr>
            <a:normAutofit lnSpcReduction="10000"/>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Completing the duties assigned in the work description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Responsible for protecting the company assets from waste, misuse and illegal use (</a:t>
            </a: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Delić</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et al., 2017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Attaining performance standards where appropriate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Barring from the utilization of their position to obtain undeserved privileges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Attending training to get insights and realization of internal control standards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9093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C439-ACC8-4E5B-9548-95F8F1F20D03}"/>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Sexual Harassment </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B083D40-5FD9-4272-906D-A29441CB4F56}"/>
              </a:ext>
            </a:extLst>
          </p:cNvPr>
          <p:cNvSpPr>
            <a:spLocks noGrp="1"/>
          </p:cNvSpPr>
          <p:nvPr>
            <p:ph idx="1"/>
          </p:nvPr>
        </p:nvSpPr>
        <p:spPr/>
        <p:txBody>
          <a:bodyPr>
            <a:normAutofit fontScale="92500" lnSpcReduction="20000"/>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an undesirable sexual advance and request for sexual favors that make a person feel insulted and chastened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Siuta</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&amp; Bergman, 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sexual discrimination act 1984 explains the condition that sexual nuisance is illegal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Siuta</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&amp; Bergman, 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behavior usually occurs frequently</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All genders can be victims of sexual harassment</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offender can be a manager, customer, coworker or even supervisor</a:t>
            </a:r>
          </a:p>
          <a:p>
            <a:endParaRPr lang="en-US" dirty="0"/>
          </a:p>
        </p:txBody>
      </p:sp>
    </p:spTree>
    <p:extLst>
      <p:ext uri="{BB962C8B-B14F-4D97-AF65-F5344CB8AC3E}">
        <p14:creationId xmlns:p14="http://schemas.microsoft.com/office/powerpoint/2010/main" val="376889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0988-9DD1-4F1F-A705-09A9DEBF9DA2}"/>
              </a:ext>
            </a:extLst>
          </p:cNvPr>
          <p:cNvSpPr>
            <a:spLocks noGrp="1"/>
          </p:cNvSpPr>
          <p:nvPr>
            <p:ph type="title"/>
          </p:nvPr>
        </p:nvSpPr>
        <p:spPr/>
        <p:txBody>
          <a:bodyPr>
            <a:normAutofit fontScale="90000"/>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Behaviors Indicating Sexual Harassment</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C74B267-7B8B-4101-B657-8F6C1941BDAA}"/>
              </a:ext>
            </a:extLst>
          </p:cNvPr>
          <p:cNvSpPr>
            <a:spLocks noGrp="1"/>
          </p:cNvSpPr>
          <p:nvPr>
            <p:ph idx="1"/>
          </p:nvPr>
        </p:nvSpPr>
        <p:spPr>
          <a:xfrm>
            <a:off x="323557" y="1434905"/>
            <a:ext cx="8950445" cy="4606457"/>
          </a:xfrm>
        </p:spPr>
        <p:txBody>
          <a:bodyPr>
            <a:normAutofit/>
          </a:bodyPr>
          <a:lstStyle/>
          <a:p>
            <a:pPr marL="0" marR="0">
              <a:lnSpc>
                <a:spcPct val="20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D</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emands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sex</a:t>
            </a:r>
          </a:p>
          <a:p>
            <a:pPr marL="0" marR="0">
              <a:lnSpc>
                <a:spcPct val="20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S</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exually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unambiguous images</a:t>
            </a:r>
          </a:p>
          <a:p>
            <a:pPr marL="0" marR="0">
              <a:lnSpc>
                <a:spcPct val="20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ressure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dates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Cortina &amp;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Areguin</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2020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20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D</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eliberate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touching </a:t>
            </a:r>
          </a:p>
          <a:p>
            <a:pPr marL="0" marR="0">
              <a:lnSpc>
                <a:spcPct val="20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S</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uggestive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comments</a:t>
            </a:r>
          </a:p>
          <a:p>
            <a:r>
              <a:rPr lang="en-US" dirty="0">
                <a:latin typeface="Times New Roman" panose="02020603050405020304" pitchFamily="18" charset="0"/>
                <a:cs typeface="Times New Roman" panose="02020603050405020304" pitchFamily="18" charset="0"/>
              </a:rPr>
              <a:t>Source: Wharton University (2017)</a:t>
            </a:r>
          </a:p>
        </p:txBody>
      </p:sp>
      <p:pic>
        <p:nvPicPr>
          <p:cNvPr id="5" name="Picture 4">
            <a:extLst>
              <a:ext uri="{FF2B5EF4-FFF2-40B4-BE49-F238E27FC236}">
                <a16:creationId xmlns:a16="http://schemas.microsoft.com/office/drawing/2014/main" id="{A75F9E99-D02C-4382-97A8-7B7D3C6C1813}"/>
              </a:ext>
            </a:extLst>
          </p:cNvPr>
          <p:cNvPicPr>
            <a:picLocks noChangeAspect="1"/>
          </p:cNvPicPr>
          <p:nvPr/>
        </p:nvPicPr>
        <p:blipFill>
          <a:blip r:embed="rId3"/>
          <a:stretch>
            <a:fillRect/>
          </a:stretch>
        </p:blipFill>
        <p:spPr>
          <a:xfrm>
            <a:off x="4975668" y="1270000"/>
            <a:ext cx="5078438" cy="5588000"/>
          </a:xfrm>
          <a:prstGeom prst="rect">
            <a:avLst/>
          </a:prstGeom>
        </p:spPr>
      </p:pic>
    </p:spTree>
    <p:extLst>
      <p:ext uri="{BB962C8B-B14F-4D97-AF65-F5344CB8AC3E}">
        <p14:creationId xmlns:p14="http://schemas.microsoft.com/office/powerpoint/2010/main" val="82836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13B0-0D8A-4543-B3BC-0FEA3B49AEB5}"/>
              </a:ext>
            </a:extLst>
          </p:cNvPr>
          <p:cNvSpPr>
            <a:spLocks noGrp="1"/>
          </p:cNvSpPr>
          <p:nvPr>
            <p:ph type="title"/>
          </p:nvPr>
        </p:nvSpPr>
        <p:spPr/>
        <p:txBody>
          <a:bodyPr>
            <a:normAutofit fontScale="90000"/>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Forms of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Sexual </a:t>
            </a:r>
            <a:r>
              <a:rPr lang="en-US" sz="4400" dirty="0">
                <a:latin typeface="Times New Roman" panose="02020603050405020304" pitchFamily="18" charset="0"/>
                <a:ea typeface="Calibri" panose="020F0502020204030204" pitchFamily="34" charset="0"/>
                <a:cs typeface="Times New Roman" panose="02020603050405020304" pitchFamily="18" charset="0"/>
              </a:rPr>
              <a:t>H</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arassment </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in the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Workplace</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2FF4237-7EA8-4F29-9780-F2BE193EA5B5}"/>
              </a:ext>
            </a:extLst>
          </p:cNvPr>
          <p:cNvSpPr>
            <a:spLocks noGrp="1"/>
          </p:cNvSpPr>
          <p:nvPr>
            <p:ph idx="1"/>
          </p:nvPr>
        </p:nvSpPr>
        <p:spPr/>
        <p:txBody>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Quid quo pro harassment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Siuta</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&amp; Bergman, 2019</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Antagonistic working ecosystem</a:t>
            </a:r>
          </a:p>
          <a:p>
            <a:pPr marL="0" marR="0">
              <a:lnSpc>
                <a:spcPct val="20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Source: Guthrie (2018)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4DFFCD62-2AC8-44B2-977D-69342839D03F}"/>
              </a:ext>
            </a:extLst>
          </p:cNvPr>
          <p:cNvPicPr>
            <a:picLocks noChangeAspect="1"/>
          </p:cNvPicPr>
          <p:nvPr/>
        </p:nvPicPr>
        <p:blipFill>
          <a:blip r:embed="rId3"/>
          <a:stretch>
            <a:fillRect/>
          </a:stretch>
        </p:blipFill>
        <p:spPr>
          <a:xfrm>
            <a:off x="0" y="4051494"/>
            <a:ext cx="9274002" cy="2806505"/>
          </a:xfrm>
          <a:prstGeom prst="rect">
            <a:avLst/>
          </a:prstGeom>
        </p:spPr>
      </p:pic>
    </p:spTree>
    <p:extLst>
      <p:ext uri="{BB962C8B-B14F-4D97-AF65-F5344CB8AC3E}">
        <p14:creationId xmlns:p14="http://schemas.microsoft.com/office/powerpoint/2010/main" val="623091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C167-907F-4167-A498-E655FD93E33B}"/>
              </a:ext>
            </a:extLst>
          </p:cNvPr>
          <p:cNvSpPr>
            <a:spLocks noGrp="1"/>
          </p:cNvSpPr>
          <p:nvPr>
            <p:ph type="title"/>
          </p:nvPr>
        </p:nvSpPr>
        <p:spPr/>
        <p:txBody>
          <a:bodyPr>
            <a:normAutofit fontScale="90000"/>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Effects of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Sexual </a:t>
            </a:r>
            <a:r>
              <a:rPr lang="en-US" sz="4400" dirty="0">
                <a:latin typeface="Times New Roman" panose="02020603050405020304" pitchFamily="18" charset="0"/>
                <a:ea typeface="Calibri" panose="020F0502020204030204" pitchFamily="34" charset="0"/>
                <a:cs typeface="Times New Roman" panose="02020603050405020304" pitchFamily="18" charset="0"/>
              </a:rPr>
              <a:t>H</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arassment </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in the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Organization</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0763CAC-5C07-4F4E-AEE0-E28F289E81BD}"/>
              </a:ext>
            </a:extLst>
          </p:cNvPr>
          <p:cNvSpPr>
            <a:spLocks noGrp="1"/>
          </p:cNvSpPr>
          <p:nvPr>
            <p:ph idx="1"/>
          </p:nvPr>
        </p:nvSpPr>
        <p:spPr/>
        <p:txBody>
          <a:bodyPr>
            <a:normAutofit lnSpcReduction="10000"/>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Absenteeism</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Reduced productivity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Hersch, 2018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Poor teamwork</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Turnover</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Recruiting challenges</a:t>
            </a:r>
          </a:p>
          <a:p>
            <a:pPr marL="0" marR="0">
              <a:lnSpc>
                <a:spcPct val="20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Source: Cooper (2017)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8B7CE48C-FECE-46F3-A786-68F4E8652164}"/>
              </a:ext>
            </a:extLst>
          </p:cNvPr>
          <p:cNvPicPr>
            <a:picLocks noChangeAspect="1"/>
          </p:cNvPicPr>
          <p:nvPr/>
        </p:nvPicPr>
        <p:blipFill>
          <a:blip r:embed="rId3"/>
          <a:stretch>
            <a:fillRect/>
          </a:stretch>
        </p:blipFill>
        <p:spPr>
          <a:xfrm>
            <a:off x="4614202" y="1930400"/>
            <a:ext cx="4981135" cy="4927600"/>
          </a:xfrm>
          <a:prstGeom prst="rect">
            <a:avLst/>
          </a:prstGeom>
        </p:spPr>
      </p:pic>
    </p:spTree>
    <p:extLst>
      <p:ext uri="{BB962C8B-B14F-4D97-AF65-F5344CB8AC3E}">
        <p14:creationId xmlns:p14="http://schemas.microsoft.com/office/powerpoint/2010/main" val="358576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889D-3781-4831-B751-87BAF87EE070}"/>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Prevention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Strategies</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A5F7077-1FA1-41E0-ADA5-B16AA9F20865}"/>
              </a:ext>
            </a:extLst>
          </p:cNvPr>
          <p:cNvSpPr>
            <a:spLocks noGrp="1"/>
          </p:cNvSpPr>
          <p:nvPr>
            <p:ph idx="1"/>
          </p:nvPr>
        </p:nvSpPr>
        <p:spPr/>
        <p:txBody>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Educating employees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Siuta</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&amp; Bergman, 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Recognize the reason for sexual harassment occurring</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Assess the present working environment</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Selecting the right resource individual</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Useful anti-sexual nuisance policy</a:t>
            </a:r>
          </a:p>
          <a:p>
            <a:endParaRPr lang="en-US" dirty="0"/>
          </a:p>
        </p:txBody>
      </p:sp>
    </p:spTree>
    <p:extLst>
      <p:ext uri="{BB962C8B-B14F-4D97-AF65-F5344CB8AC3E}">
        <p14:creationId xmlns:p14="http://schemas.microsoft.com/office/powerpoint/2010/main" val="107319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7684-225E-4EE8-ADF4-ED3774506A48}"/>
              </a:ext>
            </a:extLst>
          </p:cNvPr>
          <p:cNvSpPr>
            <a:spLocks noGrp="1"/>
          </p:cNvSpPr>
          <p:nvPr>
            <p:ph type="title"/>
          </p:nvPr>
        </p:nvSpPr>
        <p:spPr/>
        <p:txBody>
          <a:bodyPr>
            <a:normAutofit fontScale="90000"/>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Components of a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Useful </a:t>
            </a:r>
            <a:r>
              <a:rPr lang="en-US" sz="4400" dirty="0">
                <a:latin typeface="Times New Roman" panose="02020603050405020304" pitchFamily="18" charset="0"/>
                <a:ea typeface="Calibri" panose="020F0502020204030204" pitchFamily="34" charset="0"/>
                <a:cs typeface="Times New Roman" panose="02020603050405020304" pitchFamily="18" charset="0"/>
              </a:rPr>
              <a:t>A</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nti-sexual </a:t>
            </a:r>
            <a:r>
              <a:rPr lang="en-US" sz="4400" dirty="0">
                <a:latin typeface="Times New Roman" panose="02020603050405020304" pitchFamily="18" charset="0"/>
                <a:ea typeface="Calibri" panose="020F0502020204030204" pitchFamily="34" charset="0"/>
                <a:cs typeface="Times New Roman" panose="02020603050405020304" pitchFamily="18" charset="0"/>
              </a:rPr>
              <a:t>P</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olicy</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CB5CDB6-636A-48D3-8454-48D2F79248A0}"/>
              </a:ext>
            </a:extLst>
          </p:cNvPr>
          <p:cNvSpPr>
            <a:spLocks noGrp="1"/>
          </p:cNvSpPr>
          <p:nvPr>
            <p:ph idx="1"/>
          </p:nvPr>
        </p:nvSpPr>
        <p:spPr/>
        <p:txBody>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Provides vibrant definitions</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Guides workers to a neutral party</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Provides a declaration that sexual aggravation is not tolerated</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Offers a useful resolution process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Delivers consequences</a:t>
            </a:r>
          </a:p>
          <a:p>
            <a:endParaRPr lang="en-US" dirty="0"/>
          </a:p>
        </p:txBody>
      </p:sp>
    </p:spTree>
    <p:extLst>
      <p:ext uri="{BB962C8B-B14F-4D97-AF65-F5344CB8AC3E}">
        <p14:creationId xmlns:p14="http://schemas.microsoft.com/office/powerpoint/2010/main" val="92064910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TotalTime>
  <Words>2191</Words>
  <Application>Microsoft Office PowerPoint</Application>
  <PresentationFormat>Widescreen</PresentationFormat>
  <Paragraphs>103</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Trebuchet MS</vt:lpstr>
      <vt:lpstr>Wingdings 3</vt:lpstr>
      <vt:lpstr>Facet</vt:lpstr>
      <vt:lpstr>Sexual Harassment in Workplace</vt:lpstr>
      <vt:lpstr>Introduction </vt:lpstr>
      <vt:lpstr>Role of Employees in the Organization </vt:lpstr>
      <vt:lpstr>Sexual Harassment  </vt:lpstr>
      <vt:lpstr>Behaviors Indicating Sexual Harassment </vt:lpstr>
      <vt:lpstr>Forms of Sexual Harassment in the Workplace </vt:lpstr>
      <vt:lpstr>Effects of Sexual Harassment in the Organization </vt:lpstr>
      <vt:lpstr>Prevention Strategies </vt:lpstr>
      <vt:lpstr>Components of a Useful Anti-sexual Policy </vt:lpstr>
      <vt:lpstr>Manager’s Strategies of Responding to the Situation </vt:lpstr>
      <vt:lpstr>Victim Strategies </vt:lpstr>
      <vt:lpstr>Conclusion </vt:lpstr>
      <vt:lpstr>References </vt:lpstr>
      <vt:lpstr>References Cont.</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Harassment in Workplace</dc:title>
  <dc:creator>Robert Mwaura</dc:creator>
  <cp:lastModifiedBy>HP</cp:lastModifiedBy>
  <cp:revision>5</cp:revision>
  <dcterms:created xsi:type="dcterms:W3CDTF">2021-04-18T00:06:33Z</dcterms:created>
  <dcterms:modified xsi:type="dcterms:W3CDTF">2021-04-18T10:51:31Z</dcterms:modified>
</cp:coreProperties>
</file>